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77" r:id="rId2"/>
    <p:sldId id="257" r:id="rId3"/>
    <p:sldId id="258" r:id="rId4"/>
    <p:sldId id="278" r:id="rId5"/>
    <p:sldId id="274" r:id="rId6"/>
    <p:sldId id="261" r:id="rId7"/>
    <p:sldId id="275" r:id="rId8"/>
    <p:sldId id="279" r:id="rId9"/>
    <p:sldId id="280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3D2FF"/>
    <a:srgbClr val="A3FFFF"/>
    <a:srgbClr val="FFFFB7"/>
    <a:srgbClr val="006699"/>
    <a:srgbClr val="FF99FF"/>
    <a:srgbClr val="FFAFD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07636-56B4-4658-B34F-D88F62ACEEF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CDA-E2C9-494C-B06F-D5F0A0CC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5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BCDA-E2C9-494C-B06F-D5F0A0CCC5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F3932-AB5D-49CD-83E5-FF3B2CCC3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9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916C-B6FA-421B-BAB0-B3FF7CDEA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7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5C71-D6B1-4EA9-97C6-0318152D7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10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89DC-2612-452B-B2A3-72D486FE2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14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864A-67D5-4857-BF01-8C40AE961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50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C152-A97B-4FE9-85BC-8DD44BEA3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10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EBE4-C4C1-41C6-8908-D2DE02AC3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4F9A-30E2-400D-905D-A0B5E16BF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9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33EE-7130-4FE1-9D96-B6CBA986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5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AB29-A4DA-4A15-84AD-C6310B5F5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658C5-4727-4694-A5D0-F33FFE68F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1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8986-B542-41F4-B25D-E72CD4477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C42A0E-539B-4D6E-B47B-A7A9FAE63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62300" y="2110322"/>
            <a:ext cx="29260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Bài </a:t>
            </a:r>
            <a:r>
              <a:rPr lang="en-US" altLang="en-US" sz="5400" b="1" smtClean="0">
                <a:latin typeface="Times New Roman" panose="02020603050405020304" pitchFamily="18" charset="0"/>
              </a:rPr>
              <a:t>4 + 5 </a:t>
            </a:r>
            <a:endParaRPr lang="en-US" altLang="en-US" sz="5400" b="1">
              <a:latin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62000" y="3246120"/>
            <a:ext cx="7772400" cy="10972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KIỂU DỮ LIỆU CHUẨN - KHAI BÁO BIẾN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38100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232400" y="6049963"/>
            <a:ext cx="358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1" lang="en-US" altLang="en-US" sz="1200" b="1">
                <a:latin typeface="Times New Roman" panose="02020603050405020304" pitchFamily="18" charset="0"/>
              </a:rPr>
              <a:t>GIÁO ÁN ĐIỆN TỬ TIN HỌC LỚP 11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800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7" name="Picture 9" descr="49564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LONAISE-OGINSK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381000"/>
            <a:ext cx="3429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191000" y="381000"/>
            <a:ext cx="449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6248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191000" y="1600200"/>
            <a:ext cx="45720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685800"/>
            <a:ext cx="342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A83800"/>
                </a:solidFill>
                <a:latin typeface="Times New Roman" panose="02020603050405020304" pitchFamily="18" charset="0"/>
              </a:rPr>
              <a:t>Hãy nhớ!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838200" y="542925"/>
          <a:ext cx="24574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PBrush" r:id="rId4" imgW="2457143" imgH="1819529" progId="">
                  <p:embed/>
                </p:oleObj>
              </mc:Choice>
              <mc:Fallback>
                <p:oleObj name="PBrush" r:id="rId4" imgW="2457143" imgH="1819529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2925"/>
                        <a:ext cx="24574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8600" y="5107182"/>
            <a:ext cx="3429000" cy="45243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0000"/>
              </a:spcBef>
              <a:buFontTx/>
              <a:buNone/>
            </a:pPr>
            <a:r>
              <a:rPr lang="en-US" altLang="en-US" sz="1800" b="1" spc="-110" smtClean="0">
                <a:solidFill>
                  <a:srgbClr val="FF0D0D"/>
                </a:solidFill>
                <a:latin typeface="Times New Roman" panose="02020603050405020304" pitchFamily="18" charset="0"/>
              </a:rPr>
              <a:t>VAR </a:t>
            </a:r>
            <a:r>
              <a:rPr lang="en-US" altLang="en-US" sz="1700" b="1" spc="-110" smtClean="0">
                <a:solidFill>
                  <a:srgbClr val="0000FF"/>
                </a:solidFill>
                <a:latin typeface="Times New Roman" panose="02020603050405020304" pitchFamily="18" charset="0"/>
              </a:rPr>
              <a:t>&lt;Danh </a:t>
            </a:r>
            <a:r>
              <a:rPr lang="en-US" altLang="en-US" sz="1700" b="1" spc="-110">
                <a:solidFill>
                  <a:srgbClr val="0000FF"/>
                </a:solidFill>
                <a:latin typeface="Times New Roman" panose="02020603050405020304" pitchFamily="18" charset="0"/>
              </a:rPr>
              <a:t>sách biến&gt;:</a:t>
            </a:r>
            <a:r>
              <a:rPr lang="en-US" altLang="en-US" sz="1700" b="1" spc="-110">
                <a:latin typeface="Times New Roman" panose="02020603050405020304" pitchFamily="18" charset="0"/>
              </a:rPr>
              <a:t>&lt;Kiểu dữ liệu&gt;;</a:t>
            </a:r>
            <a:endParaRPr lang="en-US" altLang="en-US" sz="1700" b="1" spc="-11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67200" y="1783175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Các kiểu dữ liệu chuẩn</a:t>
            </a:r>
            <a:endParaRPr lang="en-US" altLang="en-US" sz="2800" b="1" i="1">
              <a:solidFill>
                <a:srgbClr val="FF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267200" y="452105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Khai báo biến.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495800" y="5069119"/>
            <a:ext cx="426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33CC"/>
              </a:buClr>
              <a:buFont typeface=".VnAristote" pitchFamily="34" charset="0"/>
              <a:buNone/>
            </a:pPr>
            <a:r>
              <a:rPr lang="en-US" altLang="en-US" sz="2800" b="1" spc="-100">
                <a:latin typeface="Times New Roman" panose="02020603050405020304" pitchFamily="18" charset="0"/>
              </a:rPr>
              <a:t>Mọi biến dùng trong ch</a:t>
            </a:r>
            <a:r>
              <a:rPr lang="vi-VN" altLang="en-US" sz="2800" b="1" spc="-100">
                <a:latin typeface="Times New Roman" panose="02020603050405020304" pitchFamily="18" charset="0"/>
              </a:rPr>
              <a:t>ươ</a:t>
            </a:r>
            <a:r>
              <a:rPr lang="en-US" altLang="en-US" sz="2800" b="1" spc="-100">
                <a:latin typeface="Times New Roman" panose="02020603050405020304" pitchFamily="18" charset="0"/>
              </a:rPr>
              <a:t>ng trình đều phải khai báo tên và kiểu dữ liệu của biến.</a:t>
            </a:r>
          </a:p>
        </p:txBody>
      </p:sp>
      <p:sp>
        <p:nvSpPr>
          <p:cNvPr id="29714" name="WordArt 18"/>
          <p:cNvSpPr>
            <a:spLocks noChangeArrowheads="1" noChangeShapeType="1" noTextEdit="1"/>
          </p:cNvSpPr>
          <p:nvPr/>
        </p:nvSpPr>
        <p:spPr bwMode="auto">
          <a:xfrm>
            <a:off x="582930" y="3122079"/>
            <a:ext cx="2743200" cy="548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PASCAL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876800" y="2327137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.VnAristote" pitchFamily="34" charset="0"/>
              <a:buChar char="–"/>
            </a:pPr>
            <a:r>
              <a:rPr lang="en-US" altLang="en-US" sz="2800">
                <a:latin typeface="Times New Roman" panose="02020603050405020304" pitchFamily="18" charset="0"/>
              </a:rPr>
              <a:t>Kiểu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876800" y="2829989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.VnAristote" pitchFamily="34" charset="0"/>
              <a:buChar char="–"/>
            </a:pPr>
            <a:r>
              <a:rPr lang="en-US" altLang="en-US" sz="2800">
                <a:latin typeface="Times New Roman" panose="02020603050405020304" pitchFamily="18" charset="0"/>
              </a:rPr>
              <a:t>Kiểu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876800" y="3353209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.VnAristote" pitchFamily="34" charset="0"/>
              <a:buChar char="–"/>
            </a:pPr>
            <a:r>
              <a:rPr lang="en-US" altLang="en-US" sz="2800">
                <a:latin typeface="Times New Roman" panose="02020603050405020304" pitchFamily="18" charset="0"/>
              </a:rPr>
              <a:t>Kiểu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kí tự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876800" y="3846270"/>
            <a:ext cx="2271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.VnAristote" pitchFamily="34" charset="0"/>
              <a:buChar char="–"/>
            </a:pPr>
            <a:r>
              <a:rPr lang="en-US" altLang="en-US" sz="2800">
                <a:latin typeface="Times New Roman" panose="02020603050405020304" pitchFamily="18" charset="0"/>
              </a:rPr>
              <a:t>Kiểu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lôgic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/>
      <p:bldP spid="29707" grpId="0"/>
      <p:bldP spid="29713" grpId="0"/>
      <p:bldP spid="29716" grpId="0"/>
      <p:bldP spid="29717" grpId="0"/>
      <p:bldP spid="29718" grpId="0"/>
      <p:bldP spid="297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38200" y="51816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3075" name="Picture 9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0" y="76200"/>
            <a:ext cx="5029200" cy="5389563"/>
            <a:chOff x="0" y="48"/>
            <a:chExt cx="3168" cy="3395"/>
          </a:xfrm>
        </p:grpSpPr>
        <p:pic>
          <p:nvPicPr>
            <p:cNvPr id="3085" name="Picture 5" descr="ThuongThay1IV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7"/>
              <a:ext cx="1296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6" name="AutoShape 15"/>
            <p:cNvSpPr>
              <a:spLocks noChangeArrowheads="1"/>
            </p:cNvSpPr>
            <p:nvPr/>
          </p:nvSpPr>
          <p:spPr bwMode="auto">
            <a:xfrm>
              <a:off x="768" y="48"/>
              <a:ext cx="2400" cy="1536"/>
            </a:xfrm>
            <a:prstGeom prst="cloudCallout">
              <a:avLst>
                <a:gd name="adj1" fmla="val -54548"/>
                <a:gd name="adj2" fmla="val 84796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9D5FB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087" name="Text Box 16"/>
            <p:cNvSpPr txBox="1">
              <a:spLocks noChangeArrowheads="1"/>
            </p:cNvSpPr>
            <p:nvPr/>
          </p:nvSpPr>
          <p:spPr bwMode="auto">
            <a:xfrm>
              <a:off x="1056" y="204"/>
              <a:ext cx="1968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Hãy kể tên những tập số đã học trong ch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ươ</a:t>
              </a:r>
              <a:r>
                <a:rPr lang="en-US" altLang="en-US" sz="2800" b="1">
                  <a:latin typeface="Times New Roman" panose="02020603050405020304" pitchFamily="18" charset="0"/>
                </a:rPr>
                <a:t>ng trình toán ở các lớp d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ới.</a:t>
              </a:r>
            </a:p>
          </p:txBody>
        </p:sp>
      </p:grp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5465064" y="228600"/>
            <a:ext cx="2971800" cy="1600201"/>
          </a:xfrm>
          <a:prstGeom prst="wedgeRoundRectCallout">
            <a:avLst>
              <a:gd name="adj1" fmla="val 35788"/>
              <a:gd name="adj2" fmla="val 117955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Số tự nhiên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Số nguyên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Số thực</a:t>
            </a:r>
            <a:endParaRPr lang="vi-VN" altLang="en-US" b="1">
              <a:latin typeface="Times New Roman" panose="02020603050405020304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72057" y="2529840"/>
            <a:ext cx="5486399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Mỗi ngôn ngữ lập trình th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ờng cung cấp một số kiểu dữ liệu chuẩn cho biết:</a:t>
            </a:r>
            <a:endParaRPr lang="en-US" altLang="en-US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62000" y="5225689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3094" name="Picture 22" descr="5091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MCj039821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600200" y="4335651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Phạm vi giá trị.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524000" y="4970649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Dung l</a:t>
            </a:r>
            <a:r>
              <a:rPr lang="vi-VN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ợng bộ nhớ cần thiết để l</a:t>
            </a:r>
            <a:r>
              <a:rPr lang="vi-VN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u trữ.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524000" y="5616107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i="1">
                <a:solidFill>
                  <a:srgbClr val="FF3300"/>
                </a:solidFill>
                <a:latin typeface="Times New Roman" panose="02020603050405020304" pitchFamily="18" charset="0"/>
              </a:rPr>
              <a:t>Các phép toán có thể tác động lên dữ liệu.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/>
      <p:bldP spid="3096" grpId="0"/>
      <p:bldP spid="3097" grpId="0"/>
      <p:bldP spid="3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52400" y="177800"/>
            <a:ext cx="7419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I. Một số kiểu dữ liệu chuẩn trong Pascal</a:t>
            </a:r>
            <a:endParaRPr lang="vi-VN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32244" y="1095407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1. Kiểu nguyên</a:t>
            </a: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0" y="1752600"/>
            <a:ext cx="5257800" cy="4495800"/>
            <a:chOff x="0" y="942"/>
            <a:chExt cx="2976" cy="2994"/>
          </a:xfrm>
        </p:grpSpPr>
        <p:pic>
          <p:nvPicPr>
            <p:cNvPr id="4134" name="Picture 13" descr="ThuongThay1IV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5" name="AutoShape 14"/>
            <p:cNvSpPr>
              <a:spLocks noChangeArrowheads="1"/>
            </p:cNvSpPr>
            <p:nvPr/>
          </p:nvSpPr>
          <p:spPr bwMode="auto">
            <a:xfrm>
              <a:off x="624" y="942"/>
              <a:ext cx="2352" cy="1458"/>
            </a:xfrm>
            <a:prstGeom prst="cloudCallout">
              <a:avLst>
                <a:gd name="adj1" fmla="val -48713"/>
                <a:gd name="adj2" fmla="val 7032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9D5FB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136" name="Text Box 15"/>
            <p:cNvSpPr txBox="1">
              <a:spLocks noChangeArrowheads="1"/>
            </p:cNvSpPr>
            <p:nvPr/>
          </p:nvSpPr>
          <p:spPr bwMode="auto">
            <a:xfrm>
              <a:off x="906" y="1112"/>
              <a:ext cx="1920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Hãy nêu phạm vi xác định của số nguyên trong Toán học?</a:t>
              </a:r>
            </a:p>
          </p:txBody>
        </p:sp>
      </p:grp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638800" y="2364931"/>
            <a:ext cx="2819400" cy="1219200"/>
          </a:xfrm>
          <a:prstGeom prst="wedgeRoundRectCallout">
            <a:avLst>
              <a:gd name="adj1" fmla="val 35665"/>
              <a:gd name="adj2" fmla="val 13894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Từ  -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 đến +</a:t>
            </a:r>
          </a:p>
        </p:txBody>
      </p:sp>
      <p:pic>
        <p:nvPicPr>
          <p:cNvPr id="4115" name="Picture 19" descr="509188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990599" y="6019800"/>
            <a:ext cx="1299087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4118" name="Picture 22" descr="MCj039821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45163"/>
            <a:ext cx="1600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28600" y="168275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I. Một số kiểu dữ liệu chuẩn trong Pascal</a:t>
            </a:r>
            <a:endParaRPr lang="vi-VN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1055360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1. Kiểu nguyên</a:t>
            </a: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838200" y="60198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4147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869404"/>
              </p:ext>
            </p:extLst>
          </p:nvPr>
        </p:nvGraphicFramePr>
        <p:xfrm>
          <a:off x="914400" y="2339044"/>
          <a:ext cx="7543800" cy="390935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1131500095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6717913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705175160"/>
                    </a:ext>
                  </a:extLst>
                </a:gridCol>
              </a:tblGrid>
              <a:tr h="10043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015281"/>
                  </a:ext>
                </a:extLst>
              </a:tr>
              <a:tr h="7730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0 đến 255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byte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33012"/>
                  </a:ext>
                </a:extLst>
              </a:tr>
              <a:tr h="71948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-2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2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  <a:endParaRPr kumimoji="0" lang="en-US" altLang="en-U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byte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119549"/>
                  </a:ext>
                </a:extLst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0 đến 2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byte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646759"/>
                  </a:ext>
                </a:extLst>
              </a:tr>
              <a:tr h="7266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LONGINT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-2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2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byte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171521"/>
                  </a:ext>
                </a:extLst>
              </a:tr>
            </a:tbl>
          </a:graphicData>
        </a:graphic>
      </p:graphicFrame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762000" y="1631019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Trong Pascal có các kiểu dữ liệu nguyên sau:</a:t>
            </a:r>
          </a:p>
        </p:txBody>
      </p:sp>
    </p:spTree>
    <p:extLst>
      <p:ext uri="{BB962C8B-B14F-4D97-AF65-F5344CB8AC3E}">
        <p14:creationId xmlns:p14="http://schemas.microsoft.com/office/powerpoint/2010/main" val="25909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2400" y="82687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2. Kiểu thực</a:t>
            </a:r>
            <a:endParaRPr lang="vi-VN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3400" y="1139825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Số thực trong Pascal th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ờng dùng các kiểu sau:</a:t>
            </a:r>
          </a:p>
        </p:txBody>
      </p:sp>
      <p:graphicFrame>
        <p:nvGraphicFramePr>
          <p:cNvPr id="22559" name="Group 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26939765"/>
              </p:ext>
            </p:extLst>
          </p:nvPr>
        </p:nvGraphicFramePr>
        <p:xfrm>
          <a:off x="609600" y="2024063"/>
          <a:ext cx="8000999" cy="303752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4070491931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631763703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817023933"/>
                    </a:ext>
                  </a:extLst>
                </a:gridCol>
              </a:tblGrid>
              <a:tr h="868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giá trị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nhớ lưu trữ một giá trị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9698438"/>
                  </a:ext>
                </a:extLst>
              </a:tr>
              <a:tr h="9128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hoặc có giá trị tuyệt đối từ 10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10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646047"/>
                  </a:ext>
                </a:extLst>
              </a:tr>
              <a:tr h="11477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3D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hoặc có giá trị tuyệt đối từ 10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-4932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đến 10</a:t>
                      </a:r>
                      <a:r>
                        <a:rPr kumimoji="0" lang="en-US" alt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byte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534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776810"/>
            <a:ext cx="217932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3. Kiểu kí tự</a:t>
            </a:r>
            <a:endParaRPr lang="vi-VN" altLang="en-US" sz="2800" b="1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5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79320" y="685800"/>
            <a:ext cx="5821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Là các kí tự thuộc bộ mã ASCII. Trong Pascal đ</a:t>
            </a:r>
            <a:r>
              <a:rPr lang="vi-VN" altLang="en-US" sz="2800" b="1"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</a:rPr>
              <a:t>ợc kí hiệu là </a:t>
            </a:r>
            <a:r>
              <a:rPr lang="en-US" altLang="en-US" sz="2800" b="1" spc="300">
                <a:solidFill>
                  <a:srgbClr val="FF0000"/>
                </a:solidFill>
                <a:latin typeface="Times New Roman" panose="02020603050405020304" pitchFamily="18" charset="0"/>
              </a:rPr>
              <a:t>Char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6814" y="1347423"/>
            <a:ext cx="1191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318260" y="1760766"/>
            <a:ext cx="34823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‘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</a:rPr>
              <a:t>’ có mã </a:t>
            </a:r>
            <a:r>
              <a:rPr lang="en-US" altLang="en-US" sz="2800" b="1">
                <a:latin typeface="Times New Roman" panose="02020603050405020304" pitchFamily="18" charset="0"/>
              </a:rPr>
              <a:t>ASCII</a:t>
            </a:r>
            <a:r>
              <a:rPr lang="en-US" altLang="en-US" sz="2800">
                <a:latin typeface="Times New Roman" panose="02020603050405020304" pitchFamily="18" charset="0"/>
              </a:rPr>
              <a:t> là 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97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‘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</a:rPr>
              <a:t>’ có mã </a:t>
            </a:r>
            <a:r>
              <a:rPr lang="en-US" altLang="en-US" sz="2800" b="1">
                <a:latin typeface="Times New Roman" panose="02020603050405020304" pitchFamily="18" charset="0"/>
              </a:rPr>
              <a:t>ASCII</a:t>
            </a:r>
            <a:r>
              <a:rPr lang="en-US" altLang="en-US" sz="2800">
                <a:latin typeface="Times New Roman" panose="02020603050405020304" pitchFamily="18" charset="0"/>
              </a:rPr>
              <a:t>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65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214628" y="3255913"/>
            <a:ext cx="7491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en-US" altLang="en-US" sz="2800">
                <a:latin typeface="Times New Roman" panose="02020603050405020304" pitchFamily="18" charset="0"/>
              </a:rPr>
              <a:t>Biến kiểu kí tự dùng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 byte </a:t>
            </a:r>
            <a:r>
              <a:rPr lang="en-US" altLang="en-US" sz="2800">
                <a:latin typeface="Times New Roman" panose="02020603050405020304" pitchFamily="18" charset="0"/>
              </a:rPr>
              <a:t>bộ nhớ để ghi giá trị.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6680" y="3982910"/>
            <a:ext cx="20726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4. Kiểu lôgic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118360" y="3923629"/>
            <a:ext cx="6873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Có giá trị TRUE hoặc FALSE. Trong Pascal kí hiệu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Boolean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4628" y="4943279"/>
            <a:ext cx="61005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en-US" altLang="en-US" sz="2800">
                <a:latin typeface="Times New Roman" panose="02020603050405020304" pitchFamily="18" charset="0"/>
              </a:rPr>
              <a:t>Mỗi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giá trị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lôgic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l</a:t>
            </a:r>
            <a:r>
              <a:rPr lang="vi-VN" altLang="en-US" sz="2800">
                <a:latin typeface="Times New Roman" panose="02020603050405020304" pitchFamily="18" charset="0"/>
              </a:rPr>
              <a:t>ư</a:t>
            </a:r>
            <a:r>
              <a:rPr lang="en-US" altLang="en-US" sz="2800">
                <a:latin typeface="Times New Roman" panose="02020603050405020304" pitchFamily="18" charset="0"/>
              </a:rPr>
              <a:t>u trữ trong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 byte</a:t>
            </a:r>
            <a:r>
              <a:rPr lang="en-US" altLang="en-US" sz="280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14400" y="5615559"/>
            <a:ext cx="8229600" cy="830997"/>
          </a:xfrm>
          <a:prstGeom prst="rect">
            <a:avLst/>
          </a:prstGeom>
          <a:gradFill rotWithShape="1">
            <a:gsLst>
              <a:gs pos="0">
                <a:srgbClr val="FFCD9B"/>
              </a:gs>
              <a:gs pos="50000">
                <a:schemeClr val="bg1"/>
              </a:gs>
              <a:gs pos="100000">
                <a:srgbClr val="FFCD9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6875" indent="-396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7663" indent="-347663" algn="just">
              <a:spcBef>
                <a:spcPct val="50000"/>
              </a:spcBef>
              <a:buFont typeface="Wingdings" panose="05000000000000000000" pitchFamily="2" charset="2"/>
              <a:buChar char="F"/>
              <a:defRPr/>
            </a:pPr>
            <a:r>
              <a:rPr lang="en-US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Cần tìm hiểu đặc tr</a:t>
            </a:r>
            <a:r>
              <a:rPr lang="vi-VN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ng của các 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kiểu dữ liệu chuẩn </a:t>
            </a:r>
            <a:r>
              <a:rPr lang="en-US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ợc xác định bởi bộ dịch và sử dụng để khai báo biến cho phù hợp.</a:t>
            </a:r>
          </a:p>
        </p:txBody>
      </p:sp>
      <p:pic>
        <p:nvPicPr>
          <p:cNvPr id="7183" name="Picture 15" descr="Garfiel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572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219200" y="2702249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en-US" altLang="en-US" sz="2800">
                <a:latin typeface="Times New Roman" panose="02020603050405020304" pitchFamily="18" charset="0"/>
              </a:rPr>
              <a:t>Có tất cả </a:t>
            </a:r>
            <a:r>
              <a:rPr lang="en-US" altLang="en-US" sz="2800" b="1">
                <a:latin typeface="Times New Roman" panose="02020603050405020304" pitchFamily="18" charset="0"/>
              </a:rPr>
              <a:t>256</a:t>
            </a:r>
            <a:r>
              <a:rPr lang="en-US" altLang="en-US" sz="2800">
                <a:latin typeface="Times New Roman" panose="02020603050405020304" pitchFamily="18" charset="0"/>
              </a:rPr>
              <a:t> kí tự với mã từ </a:t>
            </a:r>
            <a:r>
              <a:rPr lang="en-US" altLang="en-US" sz="2800" b="1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</a:rPr>
              <a:t> đến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255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9660" y="1704822"/>
            <a:ext cx="419252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a</a:t>
            </a:r>
            <a:r>
              <a:rPr lang="en-US" sz="2800" smtClean="0"/>
              <a:t> = </a:t>
            </a:r>
            <a:r>
              <a:rPr lang="en-US" sz="2800" b="1" smtClean="0">
                <a:solidFill>
                  <a:srgbClr val="FF0000"/>
                </a:solidFill>
              </a:rPr>
              <a:t>A</a:t>
            </a:r>
            <a:r>
              <a:rPr lang="en-US" sz="2800" smtClean="0"/>
              <a:t> + </a:t>
            </a:r>
            <a:r>
              <a:rPr lang="en-US" sz="3200" b="1" spc="300" smtClean="0">
                <a:solidFill>
                  <a:srgbClr val="00B050"/>
                </a:solidFill>
                <a:sym typeface="Wingdings 3" panose="05040102010807070707" pitchFamily="18" charset="2"/>
              </a:rPr>
              <a:t></a:t>
            </a:r>
            <a:r>
              <a:rPr lang="en-US" sz="2800" smtClean="0">
                <a:sym typeface="Wingdings 3" panose="05040102010807070707" pitchFamily="18" charset="2"/>
              </a:rPr>
              <a:t> = </a:t>
            </a:r>
            <a:r>
              <a:rPr lang="en-US" sz="2800" b="1" smtClean="0">
                <a:solidFill>
                  <a:srgbClr val="FF0000"/>
                </a:solidFill>
                <a:sym typeface="Wingdings 3" panose="05040102010807070707" pitchFamily="18" charset="2"/>
              </a:rPr>
              <a:t>65</a:t>
            </a:r>
            <a:r>
              <a:rPr lang="en-US" sz="2800" smtClean="0">
                <a:sym typeface="Wingdings 3" panose="05040102010807070707" pitchFamily="18" charset="2"/>
              </a:rPr>
              <a:t> + </a:t>
            </a:r>
            <a:r>
              <a:rPr lang="en-US" sz="2800" b="1" smtClean="0">
                <a:solidFill>
                  <a:srgbClr val="00B050"/>
                </a:solidFill>
                <a:sym typeface="Wingdings 3" panose="05040102010807070707" pitchFamily="18" charset="2"/>
              </a:rPr>
              <a:t>32</a:t>
            </a:r>
            <a:r>
              <a:rPr lang="en-US" sz="2800" smtClean="0">
                <a:sym typeface="Wingdings 3" panose="05040102010807070707" pitchFamily="18" charset="2"/>
              </a:rPr>
              <a:t> = </a:t>
            </a:r>
            <a:r>
              <a:rPr lang="en-US" sz="2800" b="1" smtClean="0">
                <a:solidFill>
                  <a:srgbClr val="0000FF"/>
                </a:solidFill>
                <a:sym typeface="Wingdings 3" panose="05040102010807070707" pitchFamily="18" charset="2"/>
              </a:rPr>
              <a:t>97</a:t>
            </a:r>
          </a:p>
        </p:txBody>
      </p:sp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 animBg="1"/>
      <p:bldP spid="720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2400" y="57912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II. Khai báo biến</a:t>
            </a:r>
            <a:endParaRPr lang="vi-VN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659789"/>
            <a:ext cx="9046464" cy="9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43200" indent="-2743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00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433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6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291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86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43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600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57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71800" indent="-2971800" algn="just" eaLnBrk="1" hangingPunct="1">
              <a:lnSpc>
                <a:spcPct val="120000"/>
              </a:lnSpc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toán đặt vấn </a:t>
            </a: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đề: </a:t>
            </a:r>
            <a:r>
              <a:rPr lang="en-US" altLang="en-US" sz="2800" b="1" spc="-100" smtClean="0">
                <a:latin typeface="Times New Roman" panose="02020603050405020304" pitchFamily="18" charset="0"/>
              </a:rPr>
              <a:t>Tính </a:t>
            </a:r>
            <a:r>
              <a:rPr lang="en-US" altLang="en-US" sz="2800" b="1" spc="-100">
                <a:latin typeface="Times New Roman" panose="02020603050405020304" pitchFamily="18" charset="0"/>
              </a:rPr>
              <a:t>chu vi (CV) và diện tích (S) của hình tròn có bán kính nguyên (R) bất kì.</a:t>
            </a:r>
            <a:endParaRPr lang="vi-VN" altLang="en-US" sz="2800" b="1" spc="-100">
              <a:latin typeface="Times New Roman" panose="02020603050405020304" pitchFamily="18" charset="0"/>
            </a:endParaRPr>
          </a:p>
        </p:txBody>
      </p: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17605" y="1828801"/>
            <a:ext cx="4667104" cy="4931980"/>
            <a:chOff x="48" y="1420"/>
            <a:chExt cx="2352" cy="2612"/>
          </a:xfrm>
        </p:grpSpPr>
        <p:pic>
          <p:nvPicPr>
            <p:cNvPr id="7194" name="Picture 7" descr="Picture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32"/>
              <a:ext cx="71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AutoShape 9"/>
            <p:cNvSpPr>
              <a:spLocks noChangeArrowheads="1"/>
            </p:cNvSpPr>
            <p:nvPr/>
          </p:nvSpPr>
          <p:spPr bwMode="auto">
            <a:xfrm>
              <a:off x="145" y="1420"/>
              <a:ext cx="2255" cy="1392"/>
            </a:xfrm>
            <a:prstGeom prst="cloudCallout">
              <a:avLst>
                <a:gd name="adj1" fmla="val -37046"/>
                <a:gd name="adj2" fmla="val 6997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DDADD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96" name="Text Box 12"/>
            <p:cNvSpPr txBox="1">
              <a:spLocks noChangeArrowheads="1"/>
            </p:cNvSpPr>
            <p:nvPr/>
          </p:nvSpPr>
          <p:spPr bwMode="auto">
            <a:xfrm>
              <a:off x="407" y="1645"/>
              <a:ext cx="1668" cy="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Hãy xác định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tên</a:t>
              </a:r>
              <a:r>
                <a:rPr lang="en-US" altLang="en-US" sz="2800" b="1">
                  <a:latin typeface="Times New Roman" panose="02020603050405020304" pitchFamily="18" charset="0"/>
                </a:rPr>
                <a:t> và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kiểu</a:t>
              </a:r>
              <a:r>
                <a:rPr lang="en-US" altLang="en-US" sz="2800" b="1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dữ liệu</a:t>
              </a:r>
              <a:r>
                <a:rPr lang="en-US" altLang="en-US" sz="2800" b="1">
                  <a:latin typeface="Times New Roman" panose="02020603050405020304" pitchFamily="18" charset="0"/>
                </a:rPr>
                <a:t> của các biến cần dùng trong ch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ươ</a:t>
              </a:r>
              <a:r>
                <a:rPr lang="en-US" altLang="en-US" sz="2800" b="1">
                  <a:latin typeface="Times New Roman" panose="02020603050405020304" pitchFamily="18" charset="0"/>
                </a:rPr>
                <a:t>ng trình?</a:t>
              </a:r>
            </a:p>
          </p:txBody>
        </p:sp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7522464" y="4800283"/>
            <a:ext cx="1600200" cy="1570037"/>
            <a:chOff x="4656" y="3043"/>
            <a:chExt cx="1008" cy="989"/>
          </a:xfrm>
        </p:grpSpPr>
        <p:pic>
          <p:nvPicPr>
            <p:cNvPr id="7192" name="Picture 16" descr="509188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043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17" descr="MCj0398219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763"/>
              <a:ext cx="10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5141909" y="1981041"/>
            <a:ext cx="3733800" cy="1524000"/>
            <a:chOff x="3120" y="1296"/>
            <a:chExt cx="2450" cy="960"/>
          </a:xfrm>
        </p:grpSpPr>
        <p:sp>
          <p:nvSpPr>
            <p:cNvPr id="7189" name="AutoShape 15"/>
            <p:cNvSpPr>
              <a:spLocks noChangeArrowheads="1"/>
            </p:cNvSpPr>
            <p:nvPr/>
          </p:nvSpPr>
          <p:spPr bwMode="auto">
            <a:xfrm>
              <a:off x="3120" y="1296"/>
              <a:ext cx="2450" cy="960"/>
            </a:xfrm>
            <a:prstGeom prst="wedgeRoundRectCallout">
              <a:avLst>
                <a:gd name="adj1" fmla="val 32072"/>
                <a:gd name="adj2" fmla="val 130981"/>
                <a:gd name="adj3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D1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89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190" name="Text Box 14"/>
            <p:cNvSpPr txBox="1">
              <a:spLocks noChangeArrowheads="1"/>
            </p:cNvSpPr>
            <p:nvPr/>
          </p:nvSpPr>
          <p:spPr bwMode="auto">
            <a:xfrm>
              <a:off x="3140" y="1458"/>
              <a:ext cx="21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- Biến </a:t>
              </a: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en-US" sz="2400" b="1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kiểu nguyên.</a:t>
              </a:r>
            </a:p>
          </p:txBody>
        </p:sp>
        <p:sp>
          <p:nvSpPr>
            <p:cNvPr id="7191" name="Text Box 18"/>
            <p:cNvSpPr txBox="1">
              <a:spLocks noChangeArrowheads="1"/>
            </p:cNvSpPr>
            <p:nvPr/>
          </p:nvSpPr>
          <p:spPr bwMode="auto">
            <a:xfrm>
              <a:off x="3148" y="1794"/>
              <a:ext cx="24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- Các biến </a:t>
              </a: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CV, S kiểu thực.</a:t>
              </a:r>
            </a:p>
          </p:txBody>
        </p:sp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3581400" y="3835852"/>
            <a:ext cx="3892110" cy="2031548"/>
            <a:chOff x="192" y="1440"/>
            <a:chExt cx="2208" cy="1392"/>
          </a:xfrm>
        </p:grpSpPr>
        <p:sp>
          <p:nvSpPr>
            <p:cNvPr id="7187" name="AutoShape 26"/>
            <p:cNvSpPr>
              <a:spLocks noChangeArrowheads="1"/>
            </p:cNvSpPr>
            <p:nvPr/>
          </p:nvSpPr>
          <p:spPr bwMode="auto">
            <a:xfrm>
              <a:off x="192" y="1440"/>
              <a:ext cx="2208" cy="1392"/>
            </a:xfrm>
            <a:prstGeom prst="cloudCallout">
              <a:avLst>
                <a:gd name="adj1" fmla="val -108662"/>
                <a:gd name="adj2" fmla="val 2231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7188" name="Text Box 27"/>
            <p:cNvSpPr txBox="1">
              <a:spLocks noChangeArrowheads="1"/>
            </p:cNvSpPr>
            <p:nvPr/>
          </p:nvSpPr>
          <p:spPr bwMode="auto">
            <a:xfrm>
              <a:off x="373" y="1613"/>
              <a:ext cx="2011" cy="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Làm thế nào để ch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ươ</a:t>
              </a:r>
              <a:r>
                <a:rPr lang="en-US" altLang="en-US" sz="2800" b="1">
                  <a:latin typeface="Times New Roman" panose="02020603050405020304" pitchFamily="18" charset="0"/>
                </a:rPr>
                <a:t>ng trình sử dụng đ</a:t>
              </a:r>
              <a:r>
                <a:rPr lang="vi-VN" altLang="en-US" sz="2800" b="1">
                  <a:latin typeface="Times New Roman" panose="02020603050405020304" pitchFamily="18" charset="0"/>
                </a:rPr>
                <a:t>ư</a:t>
              </a:r>
              <a:r>
                <a:rPr lang="en-US" altLang="en-US" sz="2800" b="1">
                  <a:latin typeface="Times New Roman" panose="02020603050405020304" pitchFamily="18" charset="0"/>
                </a:rPr>
                <a:t>ợc các biến trên?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4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6200" y="7788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II. Khai báo biến</a:t>
            </a:r>
            <a:endParaRPr lang="vi-VN" alt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152400" y="693738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sz="2400" b="1">
                <a:latin typeface="Times New Roman" panose="02020603050405020304" pitchFamily="18" charset="0"/>
              </a:rPr>
              <a:t>Mọi biến dùng trong ch</a:t>
            </a:r>
            <a:r>
              <a:rPr lang="vi-VN" altLang="en-US" sz="2400" b="1">
                <a:latin typeface="Times New Roman" panose="02020603050405020304" pitchFamily="18" charset="0"/>
              </a:rPr>
              <a:t>ươ</a:t>
            </a:r>
            <a:r>
              <a:rPr lang="en-US" altLang="en-US" sz="2400" b="1">
                <a:latin typeface="Times New Roman" panose="02020603050405020304" pitchFamily="18" charset="0"/>
              </a:rPr>
              <a:t>ng trình đều phải khai báo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>
                <a:latin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kiểu dữ liệu</a:t>
            </a:r>
            <a:r>
              <a:rPr lang="en-US" altLang="en-US" sz="2400" b="1">
                <a:latin typeface="Times New Roman" panose="02020603050405020304" pitchFamily="18" charset="0"/>
              </a:rPr>
              <a:t> của biến. Mỗi biến chỉ khai báo một lần.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591945" y="1561378"/>
            <a:ext cx="1905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Trong Pascal: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723900" y="4251216"/>
            <a:ext cx="12954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>
                <a:solidFill>
                  <a:srgbClr val="993300"/>
                </a:solidFill>
                <a:latin typeface="Times New Roman" panose="02020603050405020304" pitchFamily="18" charset="0"/>
              </a:rPr>
              <a:t>Ví dụ:</a:t>
            </a: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2019300" y="4384659"/>
            <a:ext cx="3086101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VAR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</a:rPr>
              <a:t> Integer;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CV, S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</a:rPr>
              <a:t> Real;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2530475" y="1680510"/>
            <a:ext cx="6613525" cy="561975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chemeClr val="bg1"/>
              </a:gs>
              <a:gs pos="100000">
                <a:srgbClr val="66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VAR  </a:t>
            </a:r>
            <a:r>
              <a:rPr lang="en-US" altLang="en-US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&lt;Danh sách biến&gt;: </a:t>
            </a:r>
            <a:r>
              <a:rPr lang="en-US" altLang="en-US" b="1" i="1" smtClean="0">
                <a:latin typeface="Times New Roman" panose="02020603050405020304" pitchFamily="18" charset="0"/>
              </a:rPr>
              <a:t>&lt;Kiểu dữ liệu&gt;;</a:t>
            </a:r>
            <a:endParaRPr lang="en-US" altLang="en-US" b="1" smtClean="0">
              <a:latin typeface="Times New Roman" panose="02020603050405020304" pitchFamily="18" charset="0"/>
            </a:endParaRP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533400" y="2221553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 Trong đó: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613281" y="2685025"/>
            <a:ext cx="8261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Danh sách biến </a:t>
            </a:r>
            <a:r>
              <a:rPr lang="en-US" altLang="en-US" sz="2400" b="1" i="1">
                <a:latin typeface="Times New Roman" panose="02020603050405020304" pitchFamily="18" charset="0"/>
              </a:rPr>
              <a:t>là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i="1">
                <a:latin typeface="Times New Roman" panose="02020603050405020304" pitchFamily="18" charset="0"/>
              </a:rPr>
              <a:t> hoặc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b="1" i="1">
                <a:latin typeface="Times New Roman" panose="02020603050405020304" pitchFamily="18" charset="0"/>
              </a:rPr>
              <a:t> tên biến đ</a:t>
            </a:r>
            <a:r>
              <a:rPr lang="vi-VN" altLang="en-US" sz="2400" b="1" i="1">
                <a:latin typeface="Times New Roman" panose="02020603050405020304" pitchFamily="18" charset="0"/>
              </a:rPr>
              <a:t>ư</a:t>
            </a:r>
            <a:r>
              <a:rPr lang="en-US" altLang="en-US" sz="2400" b="1" i="1">
                <a:latin typeface="Times New Roman" panose="02020603050405020304" pitchFamily="18" charset="0"/>
              </a:rPr>
              <a:t>ợc viết cách nhau bởi dấu “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b="1" i="1">
                <a:latin typeface="Times New Roman" panose="02020603050405020304" pitchFamily="18" charset="0"/>
              </a:rPr>
              <a:t>”</a:t>
            </a:r>
            <a:endParaRPr lang="en-US" altLang="en-US" sz="24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593087" y="3526990"/>
            <a:ext cx="83021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Kiểu dữ liệu </a:t>
            </a:r>
            <a:r>
              <a:rPr lang="en-US" altLang="en-US" sz="2400" b="1" i="1">
                <a:latin typeface="Times New Roman" panose="02020603050405020304" pitchFamily="18" charset="0"/>
              </a:rPr>
              <a:t>th</a:t>
            </a:r>
            <a:r>
              <a:rPr lang="vi-VN" altLang="en-US" sz="2400" b="1" i="1">
                <a:latin typeface="Times New Roman" panose="02020603050405020304" pitchFamily="18" charset="0"/>
              </a:rPr>
              <a:t>ư</a:t>
            </a:r>
            <a:r>
              <a:rPr lang="en-US" altLang="en-US" sz="2400" b="1" i="1">
                <a:latin typeface="Times New Roman" panose="02020603050405020304" pitchFamily="18" charset="0"/>
              </a:rPr>
              <a:t>ờng là một trong các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kiểu dữ liệu chuẩn </a:t>
            </a:r>
            <a:r>
              <a:rPr lang="en-US" altLang="en-US" sz="2400" b="1" i="1">
                <a:latin typeface="Times New Roman" panose="02020603050405020304" pitchFamily="18" charset="0"/>
              </a:rPr>
              <a:t>hoặc kiểu dữ liệu do ng</a:t>
            </a:r>
            <a:r>
              <a:rPr lang="vi-VN" altLang="en-US" sz="2400" b="1" i="1">
                <a:latin typeface="Times New Roman" panose="02020603050405020304" pitchFamily="18" charset="0"/>
              </a:rPr>
              <a:t>ư</a:t>
            </a:r>
            <a:r>
              <a:rPr lang="en-US" altLang="en-US" sz="2400" b="1" i="1">
                <a:latin typeface="Times New Roman" panose="02020603050405020304" pitchFamily="18" charset="0"/>
              </a:rPr>
              <a:t>ời dùng định nghĩa.</a:t>
            </a:r>
            <a:endParaRPr lang="en-US" altLang="en-US" sz="24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1600200" y="5362206"/>
            <a:ext cx="7543800" cy="1495794"/>
          </a:xfrm>
          <a:prstGeom prst="rect">
            <a:avLst/>
          </a:prstGeom>
          <a:gradFill rotWithShape="1">
            <a:gsLst>
              <a:gs pos="0">
                <a:srgbClr val="FFCD9B"/>
              </a:gs>
              <a:gs pos="50000">
                <a:schemeClr val="bg1"/>
              </a:gs>
              <a:gs pos="100000">
                <a:srgbClr val="FFCD9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altLang="en-US" sz="2400" b="1" kern="600" smtClean="0">
                <a:latin typeface="Times New Roman" panose="02020603050405020304" pitchFamily="18" charset="0"/>
              </a:rPr>
              <a:t> Cần đặt tên biến gợi nhớ ý nghĩa của biến.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altLang="en-US" sz="2400" b="1" kern="600" smtClean="0">
                <a:latin typeface="Times New Roman" panose="02020603050405020304" pitchFamily="18" charset="0"/>
              </a:rPr>
              <a:t> Không nên đặt tên biến quá ngắn hoặc quá dài.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altLang="en-US" sz="2400" b="1" kern="600" smtClean="0">
                <a:latin typeface="Times New Roman" panose="02020603050405020304" pitchFamily="18" charset="0"/>
              </a:rPr>
              <a:t> Khai báo biến cần l</a:t>
            </a:r>
            <a:r>
              <a:rPr lang="vi-VN" altLang="en-US" sz="2400" b="1" kern="600" smtClean="0">
                <a:latin typeface="Times New Roman" panose="02020603050405020304" pitchFamily="18" charset="0"/>
              </a:rPr>
              <a:t>ư</a:t>
            </a:r>
            <a:r>
              <a:rPr lang="en-US" altLang="en-US" sz="2400" b="1" kern="600" smtClean="0">
                <a:latin typeface="Times New Roman" panose="02020603050405020304" pitchFamily="18" charset="0"/>
              </a:rPr>
              <a:t>u ý đến phạm vi giá trị của biến.</a:t>
            </a:r>
          </a:p>
        </p:txBody>
      </p:sp>
      <p:pic>
        <p:nvPicPr>
          <p:cNvPr id="25662" name="Picture 62" descr="Garfiel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5362206"/>
            <a:ext cx="1466708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0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7" grpId="0"/>
      <p:bldP spid="25640" grpId="0"/>
      <p:bldP spid="25641" grpId="0"/>
      <p:bldP spid="25645" grpId="0"/>
      <p:bldP spid="25647" grpId="0" animBg="1"/>
      <p:bldP spid="25658" grpId="0"/>
      <p:bldP spid="25659" grpId="0"/>
      <p:bldP spid="25660" grpId="0"/>
      <p:bldP spid="256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t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"/>
            <a:ext cx="9144000" cy="75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868" y="44154"/>
            <a:ext cx="3018665" cy="685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LUYỆN TẬP</a:t>
            </a:r>
            <a:endParaRPr lang="vi-V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298" y="1352675"/>
            <a:ext cx="6091236" cy="422885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Trăm trâu trăm cỏ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Trâu đứng ăn năm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Trâu nằm ăn 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Lụ khụ trâu già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Ba con một bó.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</a:rPr>
              <a:t>Hỏi số trâu đứng, trâu nằm, trâu già?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Gọi số trâu đứng, trâu nằm, trâu già lần l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ợt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x, y, z.</a:t>
            </a:r>
          </a:p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Hãy xác định kiểu của các biến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x, y, z?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55177" y="1899047"/>
            <a:ext cx="2141934" cy="52322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Biến nguyên</a:t>
            </a:r>
            <a:endParaRPr lang="vi-V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55177" y="2667000"/>
            <a:ext cx="2141934" cy="52322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Biến thực</a:t>
            </a:r>
            <a:endParaRPr lang="vi-V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55177" y="3467100"/>
            <a:ext cx="2141934" cy="52322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Biến kí tự</a:t>
            </a:r>
            <a:endParaRPr lang="vi-V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355177" y="4267200"/>
            <a:ext cx="2141934" cy="523220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Biến lôgic</a:t>
            </a:r>
            <a:endParaRPr lang="vi-VN" altLang="en-US" sz="28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532019" y="1833343"/>
            <a:ext cx="459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endParaRPr lang="vi-V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532018" y="2674871"/>
            <a:ext cx="459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539164" y="3487132"/>
            <a:ext cx="459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539164" y="4284452"/>
            <a:ext cx="459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193376" y="683840"/>
            <a:ext cx="611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endParaRPr lang="vi-VN" altLang="en-US" sz="7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6" name="Picture 14" descr="tp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2111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7200" y="729709"/>
            <a:ext cx="1962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toán: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FD7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  <p:bldLst>
      <p:bldP spid="2" grpId="0" animBg="1"/>
      <p:bldP spid="8196" grpId="0" animBg="1"/>
      <p:bldP spid="8196" grpId="1" animBg="1"/>
      <p:bldP spid="8197" grpId="0" animBg="1"/>
      <p:bldP spid="8198" grpId="0" animBg="1"/>
      <p:bldP spid="8199" grpId="0" animBg="1"/>
      <p:bldP spid="8200" grpId="0"/>
      <p:bldP spid="8201" grpId="0"/>
      <p:bldP spid="8202" grpId="0"/>
      <p:bldP spid="8203" grpId="0"/>
      <p:bldP spid="8204" grpId="0"/>
      <p:bldP spid="820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On-screen Show (4:3)</PresentationFormat>
  <Paragraphs>106</Paragraphs>
  <Slides>10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.VnAristote</vt:lpstr>
      <vt:lpstr>Arial</vt:lpstr>
      <vt:lpstr>Calibri</vt:lpstr>
      <vt:lpstr>Symbol</vt:lpstr>
      <vt:lpstr>Times New Roman</vt:lpstr>
      <vt:lpstr>Wingdings</vt:lpstr>
      <vt:lpstr>Wingdings 3</vt:lpstr>
      <vt:lpstr>Default Design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2021-09-24T14:20:06Z</dcterms:created>
  <dcterms:modified xsi:type="dcterms:W3CDTF">2021-09-24T14:49:11Z</dcterms:modified>
</cp:coreProperties>
</file>